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4" r:id="rId4"/>
    <p:sldId id="337" r:id="rId5"/>
    <p:sldId id="301" r:id="rId6"/>
    <p:sldId id="297" r:id="rId7"/>
    <p:sldId id="321" r:id="rId8"/>
    <p:sldId id="329" r:id="rId9"/>
    <p:sldId id="332" r:id="rId10"/>
    <p:sldId id="315" r:id="rId11"/>
    <p:sldId id="273" r:id="rId1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CC"/>
    <a:srgbClr val="FFCCCC"/>
    <a:srgbClr val="CCFFFF"/>
    <a:srgbClr val="FF3399"/>
    <a:srgbClr val="CCECFF"/>
    <a:srgbClr val="CC3300"/>
    <a:srgbClr val="FFCCFF"/>
    <a:srgbClr val="FF33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B57CD-224E-4C07-9B10-3F0E75C719B7}" type="datetimeFigureOut">
              <a:rPr lang="vi-VN" smtClean="0"/>
              <a:pPr/>
              <a:t>27/03/2019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407DB-E95E-419F-B0FB-9C823B43F0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720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407DB-E95E-419F-B0FB-9C823B43F0E3}" type="slidenum">
              <a:rPr lang="vi-VN" smtClean="0"/>
              <a:pPr/>
              <a:t>3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407DB-E95E-419F-B0FB-9C823B43F0E3}" type="slidenum">
              <a:rPr lang="vi-VN" smtClean="0"/>
              <a:pPr/>
              <a:t>4</a:t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407DB-E95E-419F-B0FB-9C823B43F0E3}" type="slidenum">
              <a:rPr lang="vi-VN" smtClean="0"/>
              <a:pPr/>
              <a:t>6</a:t>
            </a:fld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407DB-E95E-419F-B0FB-9C823B43F0E3}" type="slidenum">
              <a:rPr lang="vi-VN" smtClean="0"/>
              <a:pPr/>
              <a:t>8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B73A-6D69-4144-8F58-D6C3884890A9}" type="datetimeFigureOut">
              <a:rPr lang="vi-VN" smtClean="0"/>
              <a:pPr/>
              <a:t>27/03/2019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EEA0-DD2B-4B00-9AB7-951D3ED04FE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B73A-6D69-4144-8F58-D6C3884890A9}" type="datetimeFigureOut">
              <a:rPr lang="vi-VN" smtClean="0"/>
              <a:pPr/>
              <a:t>27/03/2019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EEA0-DD2B-4B00-9AB7-951D3ED04FE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B73A-6D69-4144-8F58-D6C3884890A9}" type="datetimeFigureOut">
              <a:rPr lang="vi-VN" smtClean="0"/>
              <a:pPr/>
              <a:t>27/03/2019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EEA0-DD2B-4B00-9AB7-951D3ED04FE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B73A-6D69-4144-8F58-D6C3884890A9}" type="datetimeFigureOut">
              <a:rPr lang="vi-VN" smtClean="0"/>
              <a:pPr/>
              <a:t>27/03/2019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EEA0-DD2B-4B00-9AB7-951D3ED04FE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B73A-6D69-4144-8F58-D6C3884890A9}" type="datetimeFigureOut">
              <a:rPr lang="vi-VN" smtClean="0"/>
              <a:pPr/>
              <a:t>27/03/2019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EEA0-DD2B-4B00-9AB7-951D3ED04FE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B73A-6D69-4144-8F58-D6C3884890A9}" type="datetimeFigureOut">
              <a:rPr lang="vi-VN" smtClean="0"/>
              <a:pPr/>
              <a:t>27/03/2019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EEA0-DD2B-4B00-9AB7-951D3ED04FE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B73A-6D69-4144-8F58-D6C3884890A9}" type="datetimeFigureOut">
              <a:rPr lang="vi-VN" smtClean="0"/>
              <a:pPr/>
              <a:t>27/03/2019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EEA0-DD2B-4B00-9AB7-951D3ED04FE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B73A-6D69-4144-8F58-D6C3884890A9}" type="datetimeFigureOut">
              <a:rPr lang="vi-VN" smtClean="0"/>
              <a:pPr/>
              <a:t>27/03/2019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EEA0-DD2B-4B00-9AB7-951D3ED04FE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B73A-6D69-4144-8F58-D6C3884890A9}" type="datetimeFigureOut">
              <a:rPr lang="vi-VN" smtClean="0"/>
              <a:pPr/>
              <a:t>27/03/2019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EEA0-DD2B-4B00-9AB7-951D3ED04FE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B73A-6D69-4144-8F58-D6C3884890A9}" type="datetimeFigureOut">
              <a:rPr lang="vi-VN" smtClean="0"/>
              <a:pPr/>
              <a:t>27/03/2019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EEA0-DD2B-4B00-9AB7-951D3ED04FE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B73A-6D69-4144-8F58-D6C3884890A9}" type="datetimeFigureOut">
              <a:rPr lang="vi-VN" smtClean="0"/>
              <a:pPr/>
              <a:t>27/03/2019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EEA0-DD2B-4B00-9AB7-951D3ED04FE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6B73A-6D69-4144-8F58-D6C3884890A9}" type="datetimeFigureOut">
              <a:rPr lang="vi-VN" smtClean="0"/>
              <a:pPr/>
              <a:t>27/03/2019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DEEA0-DD2B-4B00-9AB7-951D3ED04FE6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ASUS\Downloads\IseeBooks\IseeBooks\Tieng%20Anh%205%20-%20Tap%202%20-%20Sach%20hoc%20sinh\Unit%2016\L2.1\media\6.mp3" TargetMode="Externa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audio" Target="file:///C:\Users\ASUS\Downloads\IseeBooks\IseeBooks\Tieng%20Anh%205%20-%20Tap%202%20-%20Sach%20hoc%20sinh\Unit%2016\L2.1\media\1.mp3" TargetMode="External"/><Relationship Id="rId21" Type="http://schemas.openxmlformats.org/officeDocument/2006/relationships/image" Target="../media/image15.png"/><Relationship Id="rId7" Type="http://schemas.openxmlformats.org/officeDocument/2006/relationships/audio" Target="file:///C:\Users\ASUS\Downloads\IseeBooks\IseeBooks\Tieng%20Anh%205%20-%20Tap%202%20-%20Sach%20hoc%20sinh\Unit%2016\L2.1\media\5.mp3" TargetMode="External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11.png"/><Relationship Id="rId2" Type="http://schemas.openxmlformats.org/officeDocument/2006/relationships/audio" Target="file:///C:\Users\ASUS\Downloads\IseeBooks\IseeBooks\Tieng%20Anh%205%20-%20Tap%202%20-%20Sach%20hoc%20sinh\Unit%2016\L2.1\media\all.mp3" TargetMode="Externa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audio" Target="file:///C:\Users\ASUS\Downloads\IseeBooks\IseeBooks\Tieng%20Anh%205%20-%20Tap%202%20-%20Sach%20hoc%20sinh\Unit%2016\L1.1\media\14.mp3" TargetMode="External"/><Relationship Id="rId6" Type="http://schemas.openxmlformats.org/officeDocument/2006/relationships/audio" Target="file:///C:\Users\ASUS\Downloads\IseeBooks\IseeBooks\Tieng%20Anh%205%20-%20Tap%202%20-%20Sach%20hoc%20sinh\Unit%2016\L2.1\media\4.mp3" TargetMode="External"/><Relationship Id="rId11" Type="http://schemas.openxmlformats.org/officeDocument/2006/relationships/slideLayout" Target="../slideLayouts/slideLayout2.xml"/><Relationship Id="rId5" Type="http://schemas.openxmlformats.org/officeDocument/2006/relationships/audio" Target="file:///C:\Users\ASUS\Downloads\IseeBooks\IseeBooks\Tieng%20Anh%205%20-%20Tap%202%20-%20Sach%20hoc%20sinh\Unit%2016\L2.1\media\3.mp3" TargetMode="External"/><Relationship Id="rId15" Type="http://schemas.openxmlformats.org/officeDocument/2006/relationships/image" Target="../media/image9.jpeg"/><Relationship Id="rId23" Type="http://schemas.openxmlformats.org/officeDocument/2006/relationships/image" Target="../media/image17.png"/><Relationship Id="rId10" Type="http://schemas.openxmlformats.org/officeDocument/2006/relationships/audio" Target="file:///C:\Users\ASUS\Downloads\IseeBooks\IseeBooks\Tieng%20Anh%205%20-%20Tap%202%20-%20Sach%20hoc%20sinh\Unit%2016\L2.1\media\8.mp3" TargetMode="External"/><Relationship Id="rId19" Type="http://schemas.openxmlformats.org/officeDocument/2006/relationships/image" Target="../media/image13.png"/><Relationship Id="rId4" Type="http://schemas.openxmlformats.org/officeDocument/2006/relationships/audio" Target="file:///C:\Users\ASUS\Downloads\IseeBooks\IseeBooks\Tieng%20Anh%205%20-%20Tap%202%20-%20Sach%20hoc%20sinh\Unit%2016\L2.1\media\2.mp3" TargetMode="External"/><Relationship Id="rId9" Type="http://schemas.openxmlformats.org/officeDocument/2006/relationships/audio" Target="file:///C:\Users\ASUS\Downloads\IseeBooks\IseeBooks\Tieng%20Anh%205%20-%20Tap%202%20-%20Sach%20hoc%20sinh\Unit%2016\L2.1\media\7.mp3" TargetMode="External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SUS\Downloads\IseeBooks\IseeBooks\Tieng%20Anh%205%20-%20Tap%202%20-%20Sach%20hoc%20sinh\Unit%2016\L2.2\media\Cauhoi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078540"/>
            <a:ext cx="6096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CLASS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5A2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6930" y="25837"/>
            <a:ext cx="6165470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 DARLING" pitchFamily="2" charset="0"/>
              </a:rPr>
              <a:t>Welcome</a:t>
            </a:r>
          </a:p>
          <a:p>
            <a:pPr algn="ctr"/>
            <a:r>
              <a:rPr lang="en-US" sz="1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 DARLING" pitchFamily="2" charset="0"/>
              </a:rPr>
              <a:t>to</a:t>
            </a:r>
            <a:endParaRPr lang="en-US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C33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 DARLING" pitchFamily="2" charset="0"/>
            </a:endParaRPr>
          </a:p>
        </p:txBody>
      </p:sp>
      <p:pic>
        <p:nvPicPr>
          <p:cNvPr id="5" name="Picture 6" descr="star0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57200"/>
            <a:ext cx="952500" cy="1143000"/>
          </a:xfrm>
          <a:prstGeom prst="rect">
            <a:avLst/>
          </a:prstGeom>
          <a:noFill/>
        </p:spPr>
      </p:pic>
      <p:pic>
        <p:nvPicPr>
          <p:cNvPr id="6" name="Picture 6" descr="star0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57200"/>
            <a:ext cx="952500" cy="1143000"/>
          </a:xfrm>
          <a:prstGeom prst="rect">
            <a:avLst/>
          </a:prstGeom>
          <a:noFill/>
        </p:spPr>
      </p:pic>
      <p:pic>
        <p:nvPicPr>
          <p:cNvPr id="7" name="Picture 6" descr="star0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962400" y="381000"/>
            <a:ext cx="952500" cy="1143000"/>
          </a:xfrm>
          <a:prstGeom prst="rect">
            <a:avLst/>
          </a:prstGeom>
          <a:noFill/>
        </p:spPr>
      </p:pic>
      <p:pic>
        <p:nvPicPr>
          <p:cNvPr id="8" name="Picture 6" descr="star0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81000"/>
            <a:ext cx="952500" cy="1143000"/>
          </a:xfrm>
          <a:prstGeom prst="rect">
            <a:avLst/>
          </a:prstGeom>
          <a:noFill/>
        </p:spPr>
      </p:pic>
      <p:pic>
        <p:nvPicPr>
          <p:cNvPr id="9" name="Picture 6" descr="star0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57200"/>
            <a:ext cx="952500" cy="1143000"/>
          </a:xfrm>
          <a:prstGeom prst="rect">
            <a:avLst/>
          </a:prstGeom>
          <a:noFill/>
        </p:spPr>
      </p:pic>
      <p:pic>
        <p:nvPicPr>
          <p:cNvPr id="10" name="Picture 9" descr="star0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943600" y="381000"/>
            <a:ext cx="952500" cy="1143000"/>
          </a:xfrm>
          <a:prstGeom prst="rect">
            <a:avLst/>
          </a:prstGeom>
          <a:noFill/>
        </p:spPr>
      </p:pic>
      <p:pic>
        <p:nvPicPr>
          <p:cNvPr id="11" name="Picture 10" descr="star0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810000" y="2209799"/>
            <a:ext cx="16764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1614488" y="2075021"/>
            <a:ext cx="670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- Learn by heart new words.</a:t>
            </a:r>
          </a:p>
          <a:p>
            <a:pPr algn="just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- </a:t>
            </a:r>
            <a:r>
              <a:rPr lang="nl-NL" sz="3600" dirty="0" smtClean="0">
                <a:solidFill>
                  <a:srgbClr val="FF0000"/>
                </a:solidFill>
                <a:latin typeface="Comic Sans MS" pitchFamily="66" charset="0"/>
              </a:rPr>
              <a:t>Do </a:t>
            </a:r>
            <a:r>
              <a:rPr lang="nl-NL" sz="3600" dirty="0">
                <a:solidFill>
                  <a:srgbClr val="FF0000"/>
                </a:solidFill>
                <a:latin typeface="Comic Sans MS" pitchFamily="66" charset="0"/>
              </a:rPr>
              <a:t>exercises in </a:t>
            </a:r>
            <a:r>
              <a:rPr lang="nl-NL" sz="3600" dirty="0" smtClean="0">
                <a:solidFill>
                  <a:srgbClr val="FF0000"/>
                </a:solidFill>
                <a:latin typeface="Comic Sans MS" pitchFamily="66" charset="0"/>
              </a:rPr>
              <a:t>workbook.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048000" y="877887"/>
            <a:ext cx="289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Comic Sans MS" pitchFamily="66" charset="0"/>
              </a:rPr>
              <a:t>Homework: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r="17970" b="59776"/>
          <a:stretch>
            <a:fillRect/>
          </a:stretch>
        </p:blipFill>
        <p:spPr bwMode="auto">
          <a:xfrm rot="1680834">
            <a:off x="6249988" y="795338"/>
            <a:ext cx="29035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88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2438400"/>
            <a:ext cx="654679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WARM UP</a:t>
            </a:r>
            <a:endParaRPr lang="en-US" sz="115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French Script MT" pitchFamily="66" charset="0"/>
                <a:cs typeface="Times New Roman" pitchFamily="18" charset="0"/>
              </a:rPr>
              <a:t>Thursday  March </a:t>
            </a:r>
            <a:r>
              <a:rPr lang="en-US" sz="3600" dirty="0" smtClean="0">
                <a:solidFill>
                  <a:srgbClr val="FF0000"/>
                </a:solidFill>
                <a:latin typeface="French Script MT" pitchFamily="66" charset="0"/>
                <a:cs typeface="Times New Roman" pitchFamily="18" charset="0"/>
              </a:rPr>
              <a:t>28</a:t>
            </a:r>
            <a:r>
              <a:rPr lang="en-US" sz="3600" baseline="30000" dirty="0" smtClean="0">
                <a:solidFill>
                  <a:srgbClr val="FF0000"/>
                </a:solidFill>
                <a:latin typeface="French Script MT" pitchFamily="66" charset="0"/>
                <a:cs typeface="Times New Roman" pitchFamily="18" charset="0"/>
              </a:rPr>
              <a:t>th</a:t>
            </a:r>
            <a:r>
              <a:rPr lang="en-US" sz="3600" dirty="0" smtClean="0">
                <a:solidFill>
                  <a:srgbClr val="FF0000"/>
                </a:solidFill>
                <a:latin typeface="French Script MT" pitchFamily="66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French Script MT" pitchFamily="66" charset="0"/>
                <a:cs typeface="Times New Roman" pitchFamily="18" charset="0"/>
              </a:rPr>
              <a:t>, </a:t>
            </a:r>
            <a:r>
              <a:rPr lang="en-US" sz="3600" dirty="0" smtClean="0">
                <a:solidFill>
                  <a:srgbClr val="FF0000"/>
                </a:solidFill>
                <a:latin typeface="French Script MT" pitchFamily="66" charset="0"/>
                <a:cs typeface="Times New Roman" pitchFamily="18" charset="0"/>
              </a:rPr>
              <a:t>2019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150203"/>
            <a:ext cx="8534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Unit 16: Where’s the post office?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556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ench Script MT" pitchFamily="66" charset="0"/>
                <a:ea typeface="+mj-ea"/>
                <a:cs typeface="Times New Roman" pitchFamily="18" charset="0"/>
              </a:rPr>
              <a:t>English</a:t>
            </a:r>
            <a:endParaRPr kumimoji="0" lang="vi-VN" sz="48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17986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ench Script MT" pitchFamily="66" charset="0"/>
                <a:ea typeface="+mj-ea"/>
                <a:cs typeface="Times New Roman" pitchFamily="18" charset="0"/>
              </a:rPr>
              <a:t>Lesson 2(1 ,</a:t>
            </a:r>
            <a:r>
              <a:rPr kumimoji="0" lang="en-US" sz="40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French Script MT" pitchFamily="66" charset="0"/>
                <a:ea typeface="+mj-ea"/>
                <a:cs typeface="Times New Roman" pitchFamily="18" charset="0"/>
              </a:rPr>
              <a:t> 2, 3</a:t>
            </a:r>
            <a:r>
              <a:rPr kumimoji="0" lang="en-US" sz="4000" b="1" i="1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ench Script MT" pitchFamily="66" charset="0"/>
                <a:ea typeface="+mj-ea"/>
                <a:cs typeface="Times New Roman" pitchFamily="18" charset="0"/>
              </a:rPr>
              <a:t>)</a:t>
            </a:r>
            <a:endParaRPr kumimoji="0" lang="vi-VN" sz="4800" b="1" i="1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5" descr="29632976_1560213717434492_2036566930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2514600"/>
            <a:ext cx="4267200" cy="4038600"/>
          </a:xfrm>
          <a:prstGeom prst="rect">
            <a:avLst/>
          </a:prstGeom>
        </p:spPr>
      </p:pic>
      <p:pic>
        <p:nvPicPr>
          <p:cNvPr id="10" name="Picture 9" descr="ba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2514600"/>
            <a:ext cx="40386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4873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French Script MT" pitchFamily="66" charset="0"/>
                <a:cs typeface="Times New Roman" pitchFamily="18" charset="0"/>
              </a:rPr>
              <a:t>Thursday  March 29</a:t>
            </a:r>
            <a:r>
              <a:rPr lang="en-US" sz="3200" b="1" baseline="30000" dirty="0" smtClean="0">
                <a:solidFill>
                  <a:srgbClr val="FF0000"/>
                </a:solidFill>
                <a:latin typeface="French Script MT" pitchFamily="66" charset="0"/>
                <a:cs typeface="Times New Roman" pitchFamily="18" charset="0"/>
              </a:rPr>
              <a:t>th</a:t>
            </a:r>
            <a:r>
              <a:rPr lang="en-US" sz="3200" b="1" dirty="0" smtClean="0">
                <a:solidFill>
                  <a:srgbClr val="FF0000"/>
                </a:solidFill>
                <a:latin typeface="French Script MT" pitchFamily="66" charset="0"/>
                <a:cs typeface="Times New Roman" pitchFamily="18" charset="0"/>
              </a:rPr>
              <a:t> , 2018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150203"/>
            <a:ext cx="8534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Unit 16: Where’s the post office?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7318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ench Script MT" pitchFamily="66" charset="0"/>
                <a:ea typeface="+mj-ea"/>
                <a:cs typeface="Times New Roman" pitchFamily="18" charset="0"/>
              </a:rPr>
              <a:t>English</a:t>
            </a:r>
            <a:endParaRPr kumimoji="0" lang="vi-VN" sz="40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3" name="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8153400" y="6553200"/>
            <a:ext cx="228600" cy="228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" y="1600200"/>
            <a:ext cx="426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3" descr="lessson2 .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2362200"/>
            <a:ext cx="9144000" cy="4495800"/>
          </a:xfrm>
          <a:prstGeom prst="rect">
            <a:avLst/>
          </a:prstGeom>
        </p:spPr>
      </p:pic>
      <p:pic>
        <p:nvPicPr>
          <p:cNvPr id="35" name="all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6"/>
          <a:stretch>
            <a:fillRect/>
          </a:stretch>
        </p:blipFill>
        <p:spPr>
          <a:xfrm>
            <a:off x="4724400" y="1828800"/>
            <a:ext cx="304800" cy="304800"/>
          </a:xfrm>
          <a:prstGeom prst="rect">
            <a:avLst/>
          </a:prstGeom>
        </p:spPr>
      </p:pic>
      <p:pic>
        <p:nvPicPr>
          <p:cNvPr id="36" name="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7"/>
          <a:stretch>
            <a:fillRect/>
          </a:stretch>
        </p:blipFill>
        <p:spPr>
          <a:xfrm>
            <a:off x="2133600" y="3200400"/>
            <a:ext cx="228600" cy="228600"/>
          </a:xfrm>
          <a:prstGeom prst="rect">
            <a:avLst/>
          </a:prstGeom>
        </p:spPr>
      </p:pic>
      <p:pic>
        <p:nvPicPr>
          <p:cNvPr id="37" name="2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8"/>
          <a:stretch>
            <a:fillRect/>
          </a:stretch>
        </p:blipFill>
        <p:spPr>
          <a:xfrm>
            <a:off x="3886200" y="4800600"/>
            <a:ext cx="228600" cy="228600"/>
          </a:xfrm>
          <a:prstGeom prst="rect">
            <a:avLst/>
          </a:prstGeom>
        </p:spPr>
      </p:pic>
      <p:pic>
        <p:nvPicPr>
          <p:cNvPr id="38" name="3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9"/>
          <a:stretch>
            <a:fillRect/>
          </a:stretch>
        </p:blipFill>
        <p:spPr>
          <a:xfrm>
            <a:off x="6934200" y="3124200"/>
            <a:ext cx="228600" cy="228600"/>
          </a:xfrm>
          <a:prstGeom prst="rect">
            <a:avLst/>
          </a:prstGeom>
        </p:spPr>
      </p:pic>
      <p:pic>
        <p:nvPicPr>
          <p:cNvPr id="39" name="4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20"/>
          <a:stretch>
            <a:fillRect/>
          </a:stretch>
        </p:blipFill>
        <p:spPr>
          <a:xfrm>
            <a:off x="8001000" y="4876800"/>
            <a:ext cx="228600" cy="228600"/>
          </a:xfrm>
          <a:prstGeom prst="rect">
            <a:avLst/>
          </a:prstGeom>
        </p:spPr>
      </p:pic>
      <p:pic>
        <p:nvPicPr>
          <p:cNvPr id="40" name="5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21"/>
          <a:stretch>
            <a:fillRect/>
          </a:stretch>
        </p:blipFill>
        <p:spPr>
          <a:xfrm>
            <a:off x="5181600" y="5257800"/>
            <a:ext cx="228600" cy="228600"/>
          </a:xfrm>
          <a:prstGeom prst="rect">
            <a:avLst/>
          </a:prstGeom>
        </p:spPr>
      </p:pic>
      <p:pic>
        <p:nvPicPr>
          <p:cNvPr id="41" name="6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22"/>
          <a:stretch>
            <a:fillRect/>
          </a:stretch>
        </p:blipFill>
        <p:spPr>
          <a:xfrm>
            <a:off x="4572000" y="6324600"/>
            <a:ext cx="228600" cy="228600"/>
          </a:xfrm>
          <a:prstGeom prst="rect">
            <a:avLst/>
          </a:prstGeom>
        </p:spPr>
      </p:pic>
      <p:pic>
        <p:nvPicPr>
          <p:cNvPr id="42" name="7.mp3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23"/>
          <a:stretch>
            <a:fillRect/>
          </a:stretch>
        </p:blipFill>
        <p:spPr>
          <a:xfrm>
            <a:off x="7696200" y="5486400"/>
            <a:ext cx="228600" cy="228600"/>
          </a:xfrm>
          <a:prstGeom prst="rect">
            <a:avLst/>
          </a:prstGeom>
        </p:spPr>
      </p:pic>
      <p:pic>
        <p:nvPicPr>
          <p:cNvPr id="43" name="8.mp3">
            <a:hlinkClick r:id="" action="ppaction://media"/>
          </p:cNvPr>
          <p:cNvPicPr>
            <a:picLocks noRot="1" noChangeAspect="1"/>
          </p:cNvPicPr>
          <p:nvPr>
            <a:audioFile r:link="rId10"/>
          </p:nvPr>
        </p:nvPicPr>
        <p:blipFill>
          <a:blip r:embed="rId17"/>
          <a:stretch>
            <a:fillRect/>
          </a:stretch>
        </p:blipFill>
        <p:spPr>
          <a:xfrm>
            <a:off x="8229600" y="6477000"/>
            <a:ext cx="228600" cy="228600"/>
          </a:xfrm>
          <a:prstGeom prst="rect">
            <a:avLst/>
          </a:prstGeom>
        </p:spPr>
      </p:pic>
      <p:sp>
        <p:nvSpPr>
          <p:cNvPr id="44" name="Title 1"/>
          <p:cNvSpPr txBox="1">
            <a:spLocks/>
          </p:cNvSpPr>
          <p:nvPr/>
        </p:nvSpPr>
        <p:spPr>
          <a:xfrm>
            <a:off x="6019800" y="1189038"/>
            <a:ext cx="23622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ench Script MT" pitchFamily="66" charset="0"/>
                <a:ea typeface="+mj-ea"/>
                <a:cs typeface="Times New Roman" pitchFamily="18" charset="0"/>
              </a:rPr>
              <a:t>Lesson 2(1 ,</a:t>
            </a:r>
            <a:r>
              <a:rPr kumimoji="0" lang="en-US" sz="32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French Script MT" pitchFamily="66" charset="0"/>
                <a:ea typeface="+mj-ea"/>
                <a:cs typeface="Times New Roman" pitchFamily="18" charset="0"/>
              </a:rPr>
              <a:t> 2, 3</a:t>
            </a:r>
            <a:r>
              <a:rPr kumimoji="0" lang="en-US" sz="3200" b="1" i="1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ench Script MT" pitchFamily="66" charset="0"/>
                <a:ea typeface="+mj-ea"/>
                <a:cs typeface="Times New Roman" pitchFamily="18" charset="0"/>
              </a:rPr>
              <a:t>)</a:t>
            </a:r>
            <a:endParaRPr kumimoji="0" lang="vi-VN" sz="4000" b="1" i="1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5685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228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31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75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50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30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43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30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30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50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615625"/>
            <a:ext cx="7755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latin typeface="+mj-lt"/>
              </a:rPr>
              <a:t>Listen </a:t>
            </a:r>
            <a:r>
              <a:rPr lang="en-US" sz="2800" b="1" dirty="0" smtClean="0">
                <a:latin typeface="+mj-lt"/>
              </a:rPr>
              <a:t>the recording 2 times </a:t>
            </a:r>
            <a:r>
              <a:rPr lang="vi-VN" sz="2800" b="1" dirty="0" smtClean="0">
                <a:latin typeface="+mj-lt"/>
              </a:rPr>
              <a:t>and repeat in choral</a:t>
            </a:r>
            <a:r>
              <a:rPr lang="en-US" sz="2800" b="1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1964" y="458450"/>
            <a:ext cx="28292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800" b="1" cap="none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Task</a:t>
            </a:r>
            <a:endParaRPr lang="en-US" sz="8800" b="1" cap="none" spc="300" dirty="0">
              <a:ln w="1143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276600"/>
            <a:ext cx="25146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873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French Script MT" pitchFamily="66" charset="0"/>
                <a:cs typeface="Times New Roman" pitchFamily="18" charset="0"/>
              </a:rPr>
              <a:t>Thursday  March 29</a:t>
            </a:r>
            <a:r>
              <a:rPr lang="en-US" sz="3200" b="1" baseline="30000" dirty="0" smtClean="0">
                <a:solidFill>
                  <a:srgbClr val="FF0000"/>
                </a:solidFill>
                <a:latin typeface="French Script MT" pitchFamily="66" charset="0"/>
                <a:cs typeface="Times New Roman" pitchFamily="18" charset="0"/>
              </a:rPr>
              <a:t>th</a:t>
            </a:r>
            <a:r>
              <a:rPr lang="en-US" sz="3200" b="1" dirty="0" smtClean="0">
                <a:solidFill>
                  <a:srgbClr val="FF0000"/>
                </a:solidFill>
                <a:latin typeface="French Script MT" pitchFamily="66" charset="0"/>
                <a:cs typeface="Times New Roman" pitchFamily="18" charset="0"/>
              </a:rPr>
              <a:t> , 2018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794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ench Script MT" pitchFamily="66" charset="0"/>
                <a:ea typeface="+mj-ea"/>
                <a:cs typeface="Times New Roman" pitchFamily="18" charset="0"/>
              </a:rPr>
              <a:t>English</a:t>
            </a:r>
            <a:endParaRPr kumimoji="0" lang="vi-VN" sz="40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0"/>
            <a:ext cx="4800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2. Point and say</a:t>
            </a:r>
            <a:endParaRPr kumimoji="0" lang="vi-VN" sz="4000" b="1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9812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We’re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going to practice asking/ answering Qs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about</a:t>
            </a:r>
          </a:p>
          <a:p>
            <a:pPr algn="ctr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means of transport using following sentence pattern.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015425"/>
            <a:ext cx="8534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Unit 16: Where’s the post office?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0" y="1066800"/>
            <a:ext cx="23622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ench Script MT" pitchFamily="66" charset="0"/>
                <a:ea typeface="+mj-ea"/>
                <a:cs typeface="Times New Roman" pitchFamily="18" charset="0"/>
              </a:rPr>
              <a:t>Lesson 2(1 ,</a:t>
            </a:r>
            <a:r>
              <a:rPr kumimoji="0" lang="en-US" sz="32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French Script MT" pitchFamily="66" charset="0"/>
                <a:ea typeface="+mj-ea"/>
                <a:cs typeface="Times New Roman" pitchFamily="18" charset="0"/>
              </a:rPr>
              <a:t> 2, 3</a:t>
            </a:r>
            <a:r>
              <a:rPr kumimoji="0" lang="en-US" sz="3200" b="1" i="1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ench Script MT" pitchFamily="66" charset="0"/>
                <a:ea typeface="+mj-ea"/>
                <a:cs typeface="Times New Roman" pitchFamily="18" charset="0"/>
              </a:rPr>
              <a:t>)</a:t>
            </a:r>
            <a:endParaRPr kumimoji="0" lang="vi-VN" sz="4000" b="1" i="1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12" descr="lesson 2.2 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2895600"/>
            <a:ext cx="8610600" cy="3881812"/>
          </a:xfrm>
          <a:prstGeom prst="rect">
            <a:avLst/>
          </a:prstGeom>
        </p:spPr>
      </p:pic>
      <p:pic>
        <p:nvPicPr>
          <p:cNvPr id="14" name="Cauh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200400" y="1752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953869"/>
            <a:ext cx="4800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u="sng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Game</a:t>
            </a:r>
            <a:endParaRPr kumimoji="0" lang="vi-VN" sz="7200" b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27432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WHAT AND WHERE</a:t>
            </a:r>
            <a:endParaRPr lang="vi-VN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304800"/>
            <a:ext cx="4800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3. Let’s talk</a:t>
            </a:r>
            <a:endParaRPr kumimoji="0" lang="vi-VN" sz="4000" b="1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2521129"/>
            <a:ext cx="793896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Work in pairs. </a:t>
            </a:r>
            <a:r>
              <a:rPr lang="en-US" sz="2400" b="1" dirty="0"/>
              <a:t>Ask, answer questions about directions</a:t>
            </a:r>
            <a:r>
              <a:rPr lang="nl-NL" sz="2400" b="1" dirty="0"/>
              <a:t>, using</a:t>
            </a:r>
            <a:r>
              <a:rPr lang="nl-NL" sz="2400" b="1" dirty="0" smtClean="0"/>
              <a:t>:</a:t>
            </a:r>
            <a:endParaRPr lang="en-US" sz="2400" b="1" dirty="0"/>
          </a:p>
          <a:p>
            <a:pPr algn="ctr"/>
            <a:r>
              <a:rPr lang="nl-NL" sz="2400" dirty="0"/>
              <a:t> </a:t>
            </a:r>
            <a:r>
              <a:rPr lang="en-US" sz="4400" i="1" dirty="0"/>
              <a:t>Where’s the ...? It’s ...</a:t>
            </a:r>
            <a:endParaRPr lang="en-US" sz="4400" dirty="0"/>
          </a:p>
        </p:txBody>
      </p:sp>
      <p:sp>
        <p:nvSpPr>
          <p:cNvPr id="14" name="Rectangle 13"/>
          <p:cNvSpPr/>
          <p:nvPr/>
        </p:nvSpPr>
        <p:spPr>
          <a:xfrm>
            <a:off x="3383578" y="1295400"/>
            <a:ext cx="20862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1" cap="none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Ta</a:t>
            </a:r>
            <a:r>
              <a:rPr lang="en-US" sz="7200" b="1" cap="none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</a:t>
            </a:r>
            <a:r>
              <a:rPr lang="vi-VN" sz="7200" b="1" cap="none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</a:t>
            </a:r>
            <a:endParaRPr lang="en-US" sz="7200" b="1" cap="none" spc="300" dirty="0">
              <a:ln w="1143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33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2574190" y="3817257"/>
            <a:ext cx="5791200" cy="914400"/>
          </a:xfrm>
          <a:prstGeom prst="wedgeRoundRectCallout">
            <a:avLst>
              <a:gd name="adj1" fmla="val -34821"/>
              <a:gd name="adj2" fmla="val 81548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</a:rPr>
              <a:t>Where’s the</a:t>
            </a:r>
            <a:r>
              <a:rPr lang="vi-VN" sz="2800" b="1" dirty="0" smtClean="0">
                <a:solidFill>
                  <a:sysClr val="windowText" lastClr="000000"/>
                </a:solidFill>
              </a:rPr>
              <a:t>_________?</a:t>
            </a:r>
            <a:endParaRPr lang="vi-VN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914400" y="5257800"/>
            <a:ext cx="5791200" cy="914400"/>
          </a:xfrm>
          <a:prstGeom prst="wedgeRoundRectCallout">
            <a:avLst>
              <a:gd name="adj1" fmla="val 44377"/>
              <a:gd name="adj2" fmla="val 7202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</a:rPr>
              <a:t>It’s</a:t>
            </a:r>
            <a:r>
              <a:rPr lang="vi-VN" sz="2800" b="1" dirty="0" smtClean="0">
                <a:solidFill>
                  <a:sysClr val="windowText" lastClr="000000"/>
                </a:solidFill>
              </a:rPr>
              <a:t>_________</a:t>
            </a:r>
            <a:r>
              <a:rPr lang="en-US" sz="2800" b="1" dirty="0" smtClean="0">
                <a:solidFill>
                  <a:sysClr val="windowText" lastClr="000000"/>
                </a:solidFill>
              </a:rPr>
              <a:t>.</a:t>
            </a:r>
            <a:endParaRPr lang="vi-VN" sz="28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gratulations-card8-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895600"/>
            <a:ext cx="5486400" cy="3581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</TotalTime>
  <Words>158</Words>
  <Application>Microsoft Office PowerPoint</Application>
  <PresentationFormat>On-screen Show (4:3)</PresentationFormat>
  <Paragraphs>36</Paragraphs>
  <Slides>11</Slides>
  <Notes>4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Thursday  March 28th , 2019</vt:lpstr>
      <vt:lpstr>Thursday  March 29th , 2018</vt:lpstr>
      <vt:lpstr>PowerPoint Presentation</vt:lpstr>
      <vt:lpstr>Thursday  March 29th , 2018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huy_ctn</cp:lastModifiedBy>
  <cp:revision>201</cp:revision>
  <dcterms:created xsi:type="dcterms:W3CDTF">2017-12-11T12:54:38Z</dcterms:created>
  <dcterms:modified xsi:type="dcterms:W3CDTF">2019-03-27T19:33:29Z</dcterms:modified>
</cp:coreProperties>
</file>